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1"/>
  </p:notesMasterIdLst>
  <p:sldIdLst>
    <p:sldId id="256" r:id="rId2"/>
    <p:sldId id="257" r:id="rId3"/>
    <p:sldId id="261" r:id="rId4"/>
    <p:sldId id="262" r:id="rId5"/>
    <p:sldId id="263" r:id="rId6"/>
    <p:sldId id="264" r:id="rId7"/>
    <p:sldId id="265" r:id="rId8"/>
    <p:sldId id="268" r:id="rId9"/>
    <p:sldId id="273" r:id="rId10"/>
    <p:sldId id="258" r:id="rId11"/>
    <p:sldId id="259" r:id="rId12"/>
    <p:sldId id="260" r:id="rId13"/>
    <p:sldId id="269" r:id="rId14"/>
    <p:sldId id="275" r:id="rId15"/>
    <p:sldId id="270" r:id="rId16"/>
    <p:sldId id="276" r:id="rId17"/>
    <p:sldId id="271" r:id="rId18"/>
    <p:sldId id="272"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9" autoAdjust="0"/>
    <p:restoredTop sz="81033" autoAdjust="0"/>
  </p:normalViewPr>
  <p:slideViewPr>
    <p:cSldViewPr snapToGrid="0">
      <p:cViewPr varScale="1">
        <p:scale>
          <a:sx n="64" d="100"/>
          <a:sy n="64" d="100"/>
        </p:scale>
        <p:origin x="90" y="27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7E3E74-F509-4282-AE4C-23030A4465FA}" type="datetimeFigureOut">
              <a:rPr lang="en-US" smtClean="0"/>
              <a:t>4/3/2017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ECEC8A-FA6B-46E6-BD9D-8EF2C79AF09B}" type="slidenum">
              <a:rPr lang="en-US" smtClean="0"/>
              <a:t>‹#›</a:t>
            </a:fld>
            <a:endParaRPr lang="en-US"/>
          </a:p>
        </p:txBody>
      </p:sp>
    </p:spTree>
    <p:extLst>
      <p:ext uri="{BB962C8B-B14F-4D97-AF65-F5344CB8AC3E}">
        <p14:creationId xmlns:p14="http://schemas.microsoft.com/office/powerpoint/2010/main" val="2038494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Work for a while, review and make all the necessary changes</a:t>
            </a:r>
          </a:p>
          <a:p>
            <a:pPr marL="171450" indent="-171450">
              <a:buFont typeface="Arial" panose="020B0604020202020204" pitchFamily="34" charset="0"/>
              <a:buChar char="•"/>
            </a:pPr>
            <a:r>
              <a:rPr lang="en-US" dirty="0"/>
              <a:t>The development is iterative in small sprints a week or two week time spans</a:t>
            </a:r>
          </a:p>
        </p:txBody>
      </p:sp>
      <p:sp>
        <p:nvSpPr>
          <p:cNvPr id="4" name="Slide Number Placeholder 3"/>
          <p:cNvSpPr>
            <a:spLocks noGrp="1"/>
          </p:cNvSpPr>
          <p:nvPr>
            <p:ph type="sldNum" sz="quarter" idx="10"/>
          </p:nvPr>
        </p:nvSpPr>
        <p:spPr/>
        <p:txBody>
          <a:bodyPr/>
          <a:lstStyle/>
          <a:p>
            <a:fld id="{A6ECEC8A-FA6B-46E6-BD9D-8EF2C79AF09B}" type="slidenum">
              <a:rPr lang="en-US" smtClean="0"/>
              <a:t>3</a:t>
            </a:fld>
            <a:endParaRPr lang="en-US"/>
          </a:p>
        </p:txBody>
      </p:sp>
    </p:spTree>
    <p:extLst>
      <p:ext uri="{BB962C8B-B14F-4D97-AF65-F5344CB8AC3E}">
        <p14:creationId xmlns:p14="http://schemas.microsoft.com/office/powerpoint/2010/main" val="4002074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end up with several incremental releases called sprints</a:t>
            </a:r>
          </a:p>
          <a:p>
            <a:pPr marL="171450" indent="-171450">
              <a:buFont typeface="Arial" panose="020B0604020202020204" pitchFamily="34" charset="0"/>
              <a:buChar char="•"/>
            </a:pPr>
            <a:r>
              <a:rPr lang="en-US" dirty="0"/>
              <a:t>We can maybe start shipping product at the second or third sprint</a:t>
            </a:r>
          </a:p>
        </p:txBody>
      </p:sp>
      <p:sp>
        <p:nvSpPr>
          <p:cNvPr id="4" name="Slide Number Placeholder 3"/>
          <p:cNvSpPr>
            <a:spLocks noGrp="1"/>
          </p:cNvSpPr>
          <p:nvPr>
            <p:ph type="sldNum" sz="quarter" idx="10"/>
          </p:nvPr>
        </p:nvSpPr>
        <p:spPr/>
        <p:txBody>
          <a:bodyPr/>
          <a:lstStyle/>
          <a:p>
            <a:fld id="{A6ECEC8A-FA6B-46E6-BD9D-8EF2C79AF09B}" type="slidenum">
              <a:rPr lang="en-US" smtClean="0"/>
              <a:t>13</a:t>
            </a:fld>
            <a:endParaRPr lang="en-US"/>
          </a:p>
        </p:txBody>
      </p:sp>
    </p:spTree>
    <p:extLst>
      <p:ext uri="{BB962C8B-B14F-4D97-AF65-F5344CB8AC3E}">
        <p14:creationId xmlns:p14="http://schemas.microsoft.com/office/powerpoint/2010/main" val="3501618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A6ECEC8A-FA6B-46E6-BD9D-8EF2C79AF09B}" type="slidenum">
              <a:rPr lang="en-US" smtClean="0"/>
              <a:t>14</a:t>
            </a:fld>
            <a:endParaRPr lang="en-US"/>
          </a:p>
        </p:txBody>
      </p:sp>
    </p:spTree>
    <p:extLst>
      <p:ext uri="{BB962C8B-B14F-4D97-AF65-F5344CB8AC3E}">
        <p14:creationId xmlns:p14="http://schemas.microsoft.com/office/powerpoint/2010/main" val="31637174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Product backlog: product owners create a prioritized backlog of user stories that could go into the product</a:t>
            </a:r>
          </a:p>
          <a:p>
            <a:pPr marL="171450" indent="-171450">
              <a:buFont typeface="Arial" panose="020B0604020202020204" pitchFamily="34" charset="0"/>
              <a:buChar char="•"/>
            </a:pPr>
            <a:r>
              <a:rPr lang="en-US" dirty="0"/>
              <a:t>Sprint backlog: Highest priority user stories go in here</a:t>
            </a:r>
          </a:p>
          <a:p>
            <a:pPr marL="171450" indent="-171450">
              <a:buFont typeface="Arial" panose="020B0604020202020204" pitchFamily="34" charset="0"/>
              <a:buChar char="•"/>
            </a:pPr>
            <a:r>
              <a:rPr lang="en-US" dirty="0"/>
              <a:t>Burndown chart: to measure the product completion </a:t>
            </a:r>
          </a:p>
        </p:txBody>
      </p:sp>
      <p:sp>
        <p:nvSpPr>
          <p:cNvPr id="4" name="Slide Number Placeholder 3"/>
          <p:cNvSpPr>
            <a:spLocks noGrp="1"/>
          </p:cNvSpPr>
          <p:nvPr>
            <p:ph type="sldNum" sz="quarter" idx="10"/>
          </p:nvPr>
        </p:nvSpPr>
        <p:spPr/>
        <p:txBody>
          <a:bodyPr/>
          <a:lstStyle/>
          <a:p>
            <a:fld id="{A6ECEC8A-FA6B-46E6-BD9D-8EF2C79AF09B}" type="slidenum">
              <a:rPr lang="en-US" smtClean="0"/>
              <a:t>15</a:t>
            </a:fld>
            <a:endParaRPr lang="en-US"/>
          </a:p>
        </p:txBody>
      </p:sp>
    </p:spTree>
    <p:extLst>
      <p:ext uri="{BB962C8B-B14F-4D97-AF65-F5344CB8AC3E}">
        <p14:creationId xmlns:p14="http://schemas.microsoft.com/office/powerpoint/2010/main" val="40541138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 way of describing a feature set in this format, this gives developers the right amount of detail to understand a task and estimate its size</a:t>
            </a:r>
          </a:p>
          <a:p>
            <a:pPr marL="171450" indent="-171450">
              <a:buFont typeface="Arial" panose="020B0604020202020204" pitchFamily="34" charset="0"/>
              <a:buChar char="•"/>
            </a:pPr>
            <a:r>
              <a:rPr lang="en-US" sz="1200" b="0" i="1" kern="1200" dirty="0">
                <a:solidFill>
                  <a:schemeClr val="tx1"/>
                </a:solidFill>
                <a:effectLst/>
                <a:latin typeface="+mn-lt"/>
                <a:ea typeface="+mn-ea"/>
                <a:cs typeface="+mn-cs"/>
              </a:rPr>
              <a:t>As a user, I am able to able to provide best support service to my customer.</a:t>
            </a:r>
          </a:p>
          <a:p>
            <a:pPr marL="171450" indent="-171450">
              <a:buFont typeface="Arial" panose="020B0604020202020204" pitchFamily="34" charset="0"/>
              <a:buChar char="•"/>
            </a:pPr>
            <a:r>
              <a:rPr lang="en-US" sz="1200" b="0" i="1" kern="1200" dirty="0">
                <a:solidFill>
                  <a:schemeClr val="tx1"/>
                </a:solidFill>
                <a:effectLst/>
                <a:latin typeface="+mn-lt"/>
                <a:ea typeface="+mn-ea"/>
                <a:cs typeface="+mn-cs"/>
              </a:rPr>
              <a:t>Evaluating a User story</a:t>
            </a:r>
          </a:p>
          <a:p>
            <a:pPr marL="628650" lvl="1" indent="-171450">
              <a:buFont typeface="Arial" panose="020B0604020202020204" pitchFamily="34" charset="0"/>
              <a:buChar char="•"/>
            </a:pPr>
            <a:r>
              <a:rPr lang="en-US" sz="1200" b="0" i="0" kern="1200" dirty="0">
                <a:solidFill>
                  <a:schemeClr val="tx1"/>
                </a:solidFill>
                <a:effectLst/>
                <a:latin typeface="+mn-lt"/>
                <a:ea typeface="+mn-ea"/>
                <a:cs typeface="+mn-cs"/>
              </a:rPr>
              <a:t>User story should be small enough to have a clear acceptance criteria that the team understands and can create in a "short period“</a:t>
            </a:r>
          </a:p>
          <a:p>
            <a:pPr marL="628650" lvl="1" indent="-171450">
              <a:buFont typeface="Arial" panose="020B0604020202020204" pitchFamily="34" charset="0"/>
              <a:buChar char="•"/>
            </a:pPr>
            <a:r>
              <a:rPr lang="en-US" sz="1200" b="0" i="0" kern="1200" dirty="0">
                <a:solidFill>
                  <a:schemeClr val="tx1"/>
                </a:solidFill>
                <a:effectLst/>
                <a:latin typeface="+mn-lt"/>
                <a:ea typeface="+mn-ea"/>
                <a:cs typeface="+mn-cs"/>
              </a:rPr>
              <a:t>User story should be big enough to represent stand-alone business value</a:t>
            </a:r>
          </a:p>
          <a:p>
            <a:pPr marL="628650" lvl="1" indent="-171450">
              <a:buFont typeface="Arial" panose="020B0604020202020204" pitchFamily="34" charset="0"/>
              <a:buChar char="•"/>
            </a:pPr>
            <a:r>
              <a:rPr lang="en-US" sz="1200" b="0" i="0" kern="1200" dirty="0">
                <a:solidFill>
                  <a:schemeClr val="tx1"/>
                </a:solidFill>
                <a:effectLst/>
                <a:latin typeface="+mn-lt"/>
                <a:ea typeface="+mn-ea"/>
                <a:cs typeface="+mn-cs"/>
              </a:rPr>
              <a:t>User story should also be big enough to be a deliverable on its own.</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A6ECEC8A-FA6B-46E6-BD9D-8EF2C79AF09B}" type="slidenum">
              <a:rPr lang="en-US" smtClean="0"/>
              <a:t>16</a:t>
            </a:fld>
            <a:endParaRPr lang="en-US"/>
          </a:p>
        </p:txBody>
      </p:sp>
    </p:spTree>
    <p:extLst>
      <p:ext uri="{BB962C8B-B14F-4D97-AF65-F5344CB8AC3E}">
        <p14:creationId xmlns:p14="http://schemas.microsoft.com/office/powerpoint/2010/main" val="1337566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Sprint planning: done at the start of the sprint, product owner, scrum master and team meet to discuss user story and estimate their sizes</a:t>
            </a:r>
          </a:p>
          <a:p>
            <a:pPr marL="171450" indent="-171450">
              <a:buFont typeface="Arial" panose="020B0604020202020204" pitchFamily="34" charset="0"/>
              <a:buChar char="•"/>
            </a:pPr>
            <a:r>
              <a:rPr lang="en-US" dirty="0"/>
              <a:t>Daily scrum: standup 15 minute meeting to see</a:t>
            </a:r>
          </a:p>
          <a:p>
            <a:pPr marL="628650" lvl="1" indent="-171450">
              <a:buFont typeface="Arial" panose="020B0604020202020204" pitchFamily="34" charset="0"/>
              <a:buChar char="•"/>
            </a:pPr>
            <a:r>
              <a:rPr lang="en-US" dirty="0"/>
              <a:t>What has been completed?</a:t>
            </a:r>
          </a:p>
          <a:p>
            <a:pPr marL="628650" lvl="1" indent="-171450">
              <a:buFont typeface="Arial" panose="020B0604020202020204" pitchFamily="34" charset="0"/>
              <a:buChar char="•"/>
            </a:pPr>
            <a:r>
              <a:rPr lang="en-US" dirty="0"/>
              <a:t>What are you working on?</a:t>
            </a:r>
          </a:p>
          <a:p>
            <a:pPr marL="628650" lvl="1" indent="-171450">
              <a:buFont typeface="Arial" panose="020B0604020202020204" pitchFamily="34" charset="0"/>
              <a:buChar char="•"/>
            </a:pPr>
            <a:r>
              <a:rPr lang="en-US" dirty="0"/>
              <a:t>Where are you stuck?</a:t>
            </a:r>
          </a:p>
          <a:p>
            <a:pPr marL="171450" lvl="0" indent="-171450">
              <a:buFont typeface="Arial" panose="020B0604020202020204" pitchFamily="34" charset="0"/>
              <a:buChar char="•"/>
            </a:pPr>
            <a:r>
              <a:rPr lang="en-US" dirty="0"/>
              <a:t>Sprint Review: At the end of each sprint, demonstrate the completed work. Discuss what worked and what can be improved in the sprint</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A6ECEC8A-FA6B-46E6-BD9D-8EF2C79AF09B}" type="slidenum">
              <a:rPr lang="en-US" smtClean="0"/>
              <a:t>17</a:t>
            </a:fld>
            <a:endParaRPr lang="en-US"/>
          </a:p>
        </p:txBody>
      </p:sp>
    </p:spTree>
    <p:extLst>
      <p:ext uri="{BB962C8B-B14F-4D97-AF65-F5344CB8AC3E}">
        <p14:creationId xmlns:p14="http://schemas.microsoft.com/office/powerpoint/2010/main" val="13959515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Product backlog: product owners create a prioritized backlog of user stories that could go into the product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Sprint planning: Everyone meets to decide which stories will go into the next sprint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Sprint backlog:  User stories for the sprint and everyone is suppose to fully understand these user stories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Sprint: Work is done here 1-3 weeks time with daily scrum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Potential Shippable Product: Product owner can decide if it is ready to ship, or if it needs more features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Sprint Review: Team showcases their work to product owner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Retrospective: Team works on what they can do to improve their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A6ECEC8A-FA6B-46E6-BD9D-8EF2C79AF09B}" type="slidenum">
              <a:rPr lang="en-US" smtClean="0"/>
              <a:t>18</a:t>
            </a:fld>
            <a:endParaRPr lang="en-US"/>
          </a:p>
        </p:txBody>
      </p:sp>
    </p:spTree>
    <p:extLst>
      <p:ext uri="{BB962C8B-B14F-4D97-AF65-F5344CB8AC3E}">
        <p14:creationId xmlns:p14="http://schemas.microsoft.com/office/powerpoint/2010/main" val="41713630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Work for a while, review and make all the necessary changes</a:t>
            </a:r>
          </a:p>
          <a:p>
            <a:pPr marL="171450" indent="-171450">
              <a:buFont typeface="Arial" panose="020B0604020202020204" pitchFamily="34" charset="0"/>
              <a:buChar char="•"/>
            </a:pPr>
            <a:r>
              <a:rPr lang="en-US" dirty="0"/>
              <a:t>The development is iterative in small sprints a week or two week time spans</a:t>
            </a:r>
          </a:p>
        </p:txBody>
      </p:sp>
      <p:sp>
        <p:nvSpPr>
          <p:cNvPr id="4" name="Slide Number Placeholder 3"/>
          <p:cNvSpPr>
            <a:spLocks noGrp="1"/>
          </p:cNvSpPr>
          <p:nvPr>
            <p:ph type="sldNum" sz="quarter" idx="10"/>
          </p:nvPr>
        </p:nvSpPr>
        <p:spPr/>
        <p:txBody>
          <a:bodyPr/>
          <a:lstStyle/>
          <a:p>
            <a:fld id="{A6ECEC8A-FA6B-46E6-BD9D-8EF2C79AF09B}" type="slidenum">
              <a:rPr lang="en-US" smtClean="0"/>
              <a:t>19</a:t>
            </a:fld>
            <a:endParaRPr lang="en-US"/>
          </a:p>
        </p:txBody>
      </p:sp>
    </p:spTree>
    <p:extLst>
      <p:ext uri="{BB962C8B-B14F-4D97-AF65-F5344CB8AC3E}">
        <p14:creationId xmlns:p14="http://schemas.microsoft.com/office/powerpoint/2010/main" val="1436780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make (an organization or system) more efficient and effective by employing faster or simpler working methods.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A6ECEC8A-FA6B-46E6-BD9D-8EF2C79AF09B}" type="slidenum">
              <a:rPr lang="en-US" smtClean="0"/>
              <a:t>4</a:t>
            </a:fld>
            <a:endParaRPr lang="en-US"/>
          </a:p>
        </p:txBody>
      </p:sp>
    </p:spTree>
    <p:extLst>
      <p:ext uri="{BB962C8B-B14F-4D97-AF65-F5344CB8AC3E}">
        <p14:creationId xmlns:p14="http://schemas.microsoft.com/office/powerpoint/2010/main" val="433916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want to do features A, B, and C and we are going to try to do them in 3 weeks</a:t>
            </a:r>
          </a:p>
          <a:p>
            <a:pPr marL="171450" indent="-171450">
              <a:buFont typeface="Arial" panose="020B0604020202020204" pitchFamily="34" charset="0"/>
              <a:buChar char="•"/>
            </a:pPr>
            <a:r>
              <a:rPr lang="en-US" dirty="0"/>
              <a:t>We are going to plan 3 weeks of development, and try to get done features A, B, and C</a:t>
            </a:r>
          </a:p>
          <a:p>
            <a:pPr marL="171450" indent="-171450">
              <a:buFont typeface="Arial" panose="020B0604020202020204" pitchFamily="34" charset="0"/>
              <a:buChar char="•"/>
            </a:pPr>
            <a:r>
              <a:rPr lang="en-US" dirty="0"/>
              <a:t>If halfway during the sprint we are done we can add feature D because we planned 3 weeks of development</a:t>
            </a:r>
          </a:p>
          <a:p>
            <a:pPr marL="171450" indent="-171450">
              <a:buFont typeface="Arial" panose="020B0604020202020204" pitchFamily="34" charset="0"/>
              <a:buChar char="•"/>
            </a:pPr>
            <a:r>
              <a:rPr lang="en-US" dirty="0"/>
              <a:t>Development is based on time and not on features </a:t>
            </a:r>
          </a:p>
        </p:txBody>
      </p:sp>
      <p:sp>
        <p:nvSpPr>
          <p:cNvPr id="4" name="Slide Number Placeholder 3"/>
          <p:cNvSpPr>
            <a:spLocks noGrp="1"/>
          </p:cNvSpPr>
          <p:nvPr>
            <p:ph type="sldNum" sz="quarter" idx="10"/>
          </p:nvPr>
        </p:nvSpPr>
        <p:spPr/>
        <p:txBody>
          <a:bodyPr/>
          <a:lstStyle/>
          <a:p>
            <a:fld id="{A6ECEC8A-FA6B-46E6-BD9D-8EF2C79AF09B}" type="slidenum">
              <a:rPr lang="en-US" smtClean="0"/>
              <a:t>5</a:t>
            </a:fld>
            <a:endParaRPr lang="en-US"/>
          </a:p>
        </p:txBody>
      </p:sp>
    </p:spTree>
    <p:extLst>
      <p:ext uri="{BB962C8B-B14F-4D97-AF65-F5344CB8AC3E}">
        <p14:creationId xmlns:p14="http://schemas.microsoft.com/office/powerpoint/2010/main" val="2577622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Everyone is constantly talking to each other</a:t>
            </a:r>
          </a:p>
          <a:p>
            <a:pPr marL="171450" indent="-171450">
              <a:buFont typeface="Arial" panose="020B0604020202020204" pitchFamily="34" charset="0"/>
              <a:buChar char="•"/>
            </a:pPr>
            <a:r>
              <a:rPr lang="en-US" dirty="0"/>
              <a:t>No one disappears</a:t>
            </a:r>
          </a:p>
          <a:p>
            <a:pPr marL="171450" indent="-171450">
              <a:buFont typeface="Arial" panose="020B0604020202020204" pitchFamily="34" charset="0"/>
              <a:buChar char="•"/>
            </a:pPr>
            <a:r>
              <a:rPr lang="en-US" dirty="0"/>
              <a:t>A lot of team work</a:t>
            </a:r>
          </a:p>
        </p:txBody>
      </p:sp>
      <p:sp>
        <p:nvSpPr>
          <p:cNvPr id="4" name="Slide Number Placeholder 3"/>
          <p:cNvSpPr>
            <a:spLocks noGrp="1"/>
          </p:cNvSpPr>
          <p:nvPr>
            <p:ph type="sldNum" sz="quarter" idx="10"/>
          </p:nvPr>
        </p:nvSpPr>
        <p:spPr/>
        <p:txBody>
          <a:bodyPr/>
          <a:lstStyle/>
          <a:p>
            <a:fld id="{A6ECEC8A-FA6B-46E6-BD9D-8EF2C79AF09B}" type="slidenum">
              <a:rPr lang="en-US" smtClean="0"/>
              <a:t>6</a:t>
            </a:fld>
            <a:endParaRPr lang="en-US"/>
          </a:p>
        </p:txBody>
      </p:sp>
    </p:spTree>
    <p:extLst>
      <p:ext uri="{BB962C8B-B14F-4D97-AF65-F5344CB8AC3E}">
        <p14:creationId xmlns:p14="http://schemas.microsoft.com/office/powerpoint/2010/main" val="15498400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Client tries to get an agile-company to build an app</a:t>
            </a:r>
          </a:p>
          <a:p>
            <a:pPr marL="171450" indent="-171450">
              <a:buFont typeface="Arial" panose="020B0604020202020204" pitchFamily="34" charset="0"/>
              <a:buChar char="•"/>
            </a:pPr>
            <a:r>
              <a:rPr lang="en-US" dirty="0"/>
              <a:t>How much is it going to cost?</a:t>
            </a:r>
          </a:p>
          <a:p>
            <a:pPr marL="171450" indent="-171450">
              <a:buFont typeface="Arial" panose="020B0604020202020204" pitchFamily="34" charset="0"/>
              <a:buChar char="•"/>
            </a:pPr>
            <a:r>
              <a:rPr lang="en-US" dirty="0"/>
              <a:t>An agile developer will answer by: It will probably take about 3 months and it costs 5,000 dollars a month; but we are confident in building it in 3 months</a:t>
            </a:r>
          </a:p>
          <a:p>
            <a:pPr marL="171450" indent="-171450">
              <a:buFont typeface="Arial" panose="020B0604020202020204" pitchFamily="34" charset="0"/>
              <a:buChar char="•"/>
            </a:pPr>
            <a:r>
              <a:rPr lang="en-US" dirty="0"/>
              <a:t>Client takes a leap of faith</a:t>
            </a:r>
          </a:p>
          <a:p>
            <a:pPr marL="171450" indent="-171450">
              <a:buFont typeface="Arial" panose="020B0604020202020204" pitchFamily="34" charset="0"/>
              <a:buChar char="•"/>
            </a:pPr>
            <a:r>
              <a:rPr lang="en-US" dirty="0"/>
              <a:t>First couple of weeks is highly interactive with the customer, instead of just writing a huge documentation</a:t>
            </a:r>
          </a:p>
          <a:p>
            <a:pPr marL="171450" indent="-171450">
              <a:buFont typeface="Arial" panose="020B0604020202020204" pitchFamily="34" charset="0"/>
              <a:buChar char="•"/>
            </a:pPr>
            <a:r>
              <a:rPr lang="en-US" dirty="0"/>
              <a:t>After a sprint or two we get a release with minimal features, client’s stress lowers</a:t>
            </a:r>
          </a:p>
          <a:p>
            <a:pPr marL="171450" indent="-171450">
              <a:buFont typeface="Arial" panose="020B0604020202020204" pitchFamily="34" charset="0"/>
              <a:buChar char="•"/>
            </a:pPr>
            <a:r>
              <a:rPr lang="en-US" dirty="0"/>
              <a:t>Application is coming to life and since we get frequent releases change is possible</a:t>
            </a:r>
          </a:p>
          <a:p>
            <a:pPr marL="171450" indent="-171450">
              <a:buFont typeface="Arial" panose="020B0604020202020204" pitchFamily="34" charset="0"/>
              <a:buChar char="•"/>
            </a:pPr>
            <a:r>
              <a:rPr lang="en-US" dirty="0"/>
              <a:t>Asses the changes in terms of time</a:t>
            </a:r>
          </a:p>
          <a:p>
            <a:pPr marL="171450" indent="-171450">
              <a:buFont typeface="Arial" panose="020B0604020202020204" pitchFamily="34" charset="0"/>
              <a:buChar char="•"/>
            </a:pPr>
            <a:r>
              <a:rPr lang="en-US" dirty="0"/>
              <a:t>Constant feedback</a:t>
            </a:r>
          </a:p>
          <a:p>
            <a:pPr marL="171450" indent="-171450">
              <a:buFont typeface="Arial" panose="020B0604020202020204" pitchFamily="34" charset="0"/>
              <a:buChar char="•"/>
            </a:pPr>
            <a:r>
              <a:rPr lang="en-US" dirty="0"/>
              <a:t>For agile to work we need Honest collaborative developers and an engaged client</a:t>
            </a:r>
          </a:p>
        </p:txBody>
      </p:sp>
      <p:sp>
        <p:nvSpPr>
          <p:cNvPr id="4" name="Slide Number Placeholder 3"/>
          <p:cNvSpPr>
            <a:spLocks noGrp="1"/>
          </p:cNvSpPr>
          <p:nvPr>
            <p:ph type="sldNum" sz="quarter" idx="10"/>
          </p:nvPr>
        </p:nvSpPr>
        <p:spPr/>
        <p:txBody>
          <a:bodyPr/>
          <a:lstStyle/>
          <a:p>
            <a:fld id="{A6ECEC8A-FA6B-46E6-BD9D-8EF2C79AF09B}" type="slidenum">
              <a:rPr lang="en-US" smtClean="0"/>
              <a:t>8</a:t>
            </a:fld>
            <a:endParaRPr lang="en-US"/>
          </a:p>
        </p:txBody>
      </p:sp>
    </p:spTree>
    <p:extLst>
      <p:ext uri="{BB962C8B-B14F-4D97-AF65-F5344CB8AC3E}">
        <p14:creationId xmlns:p14="http://schemas.microsoft.com/office/powerpoint/2010/main" val="3757429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They borrowed the name from the game of rugby to stress the importance of </a:t>
            </a:r>
            <a:r>
              <a:rPr lang="en-US" sz="1200" b="0" i="1" kern="1200" dirty="0">
                <a:solidFill>
                  <a:schemeClr val="tx1"/>
                </a:solidFill>
                <a:effectLst/>
                <a:latin typeface="+mn-lt"/>
                <a:ea typeface="+mn-ea"/>
                <a:cs typeface="+mn-cs"/>
              </a:rPr>
              <a:t>teams</a:t>
            </a:r>
            <a:r>
              <a:rPr lang="en-US" sz="1200" b="0" i="0" kern="1200" dirty="0">
                <a:solidFill>
                  <a:schemeClr val="tx1"/>
                </a:solidFill>
                <a:effectLst/>
                <a:latin typeface="+mn-lt"/>
                <a:ea typeface="+mn-ea"/>
                <a:cs typeface="+mn-cs"/>
              </a:rPr>
              <a:t> in complex product development.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Their research showed that outstanding performance is achieved when teams are small and self-organizing units of people and when such teams are fed with </a:t>
            </a:r>
            <a:r>
              <a:rPr lang="en-US" sz="1200" b="0" i="1" kern="1200" dirty="0">
                <a:solidFill>
                  <a:schemeClr val="tx1"/>
                </a:solidFill>
                <a:effectLst/>
                <a:latin typeface="+mn-lt"/>
                <a:ea typeface="+mn-ea"/>
                <a:cs typeface="+mn-cs"/>
              </a:rPr>
              <a:t>objectives</a:t>
            </a:r>
            <a:r>
              <a:rPr lang="en-US" sz="1200" b="0" i="0" kern="1200" dirty="0">
                <a:solidFill>
                  <a:schemeClr val="tx1"/>
                </a:solidFill>
                <a:effectLst/>
                <a:latin typeface="+mn-lt"/>
                <a:ea typeface="+mn-ea"/>
                <a:cs typeface="+mn-cs"/>
              </a:rPr>
              <a:t>, not with executable tasks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rPr>
              <a:t>rugby union</a:t>
            </a:r>
            <a:r>
              <a:rPr lang="en-US" sz="1200" b="0" i="0" kern="1200" dirty="0">
                <a:solidFill>
                  <a:schemeClr val="tx1"/>
                </a:solidFill>
                <a:effectLst/>
                <a:latin typeface="+mn-lt"/>
                <a:ea typeface="+mn-ea"/>
                <a:cs typeface="+mn-cs"/>
              </a:rPr>
              <a:t> a </a:t>
            </a:r>
            <a:r>
              <a:rPr lang="en-US" sz="1200" b="1" i="0" kern="1200" dirty="0">
                <a:solidFill>
                  <a:schemeClr val="tx1"/>
                </a:solidFill>
                <a:effectLst/>
                <a:latin typeface="+mn-lt"/>
                <a:ea typeface="+mn-ea"/>
                <a:cs typeface="+mn-cs"/>
              </a:rPr>
              <a:t>scrum</a:t>
            </a:r>
            <a:r>
              <a:rPr lang="en-US" sz="1200" b="0" i="0" kern="1200" dirty="0">
                <a:solidFill>
                  <a:schemeClr val="tx1"/>
                </a:solidFill>
                <a:effectLst/>
                <a:latin typeface="+mn-lt"/>
                <a:ea typeface="+mn-ea"/>
                <a:cs typeface="+mn-cs"/>
              </a:rPr>
              <a:t> is a means of restarting play after a minor infringement. It involves up to eight players from each team, known as the pack or forward pack, binding together in three rows and interlocking with the free opposing teams forwards. At this point the ball is fed into the gap between the two forward packs and they both compete for the ball to win possession. Teams can be </a:t>
            </a:r>
            <a:r>
              <a:rPr lang="en-US" sz="1200" b="0" i="0" kern="1200" dirty="0" err="1">
                <a:solidFill>
                  <a:schemeClr val="tx1"/>
                </a:solidFill>
                <a:effectLst/>
                <a:latin typeface="+mn-lt"/>
                <a:ea typeface="+mn-ea"/>
                <a:cs typeface="+mn-cs"/>
              </a:rPr>
              <a:t>penalised</a:t>
            </a:r>
            <a:r>
              <a:rPr lang="en-US" sz="1200" b="0" i="0" kern="1200" dirty="0">
                <a:solidFill>
                  <a:schemeClr val="tx1"/>
                </a:solidFill>
                <a:effectLst/>
                <a:latin typeface="+mn-lt"/>
                <a:ea typeface="+mn-ea"/>
                <a:cs typeface="+mn-cs"/>
              </a:rPr>
              <a:t> for intentionally causing the scrum to collapse, and for not putting the ball into the scrum correctly. A scrum is most commonly awarded when the ball is knocked forward, or passed forward, or when a ball becomes trapped in a </a:t>
            </a:r>
            <a:r>
              <a:rPr lang="en-US" sz="1200" b="0" i="0" u="none" strike="noStrike" kern="1200" dirty="0">
                <a:solidFill>
                  <a:schemeClr val="tx1"/>
                </a:solidFill>
                <a:effectLst/>
                <a:latin typeface="+mn-lt"/>
                <a:ea typeface="+mn-ea"/>
                <a:cs typeface="+mn-cs"/>
              </a:rPr>
              <a:t>ruck </a:t>
            </a:r>
            <a:r>
              <a:rPr lang="en-US" sz="1200" b="0" i="0" kern="1200" dirty="0">
                <a:solidFill>
                  <a:schemeClr val="tx1"/>
                </a:solidFill>
                <a:effectLst/>
                <a:latin typeface="+mn-lt"/>
                <a:ea typeface="+mn-ea"/>
                <a:cs typeface="+mn-cs"/>
              </a:rPr>
              <a:t>or </a:t>
            </a:r>
            <a:r>
              <a:rPr lang="en-US" sz="1200" b="0" i="0" u="none" strike="noStrike" kern="1200" dirty="0">
                <a:solidFill>
                  <a:schemeClr val="tx1"/>
                </a:solidFill>
                <a:effectLst/>
                <a:latin typeface="+mn-lt"/>
                <a:ea typeface="+mn-ea"/>
                <a:cs typeface="+mn-cs"/>
              </a:rPr>
              <a:t>maul</a:t>
            </a:r>
            <a:r>
              <a:rPr lang="en-US" sz="1200" b="0" i="0" kern="1200" dirty="0">
                <a:solidFill>
                  <a:schemeClr val="tx1"/>
                </a:solidFill>
                <a:effectLst/>
                <a:latin typeface="+mn-lt"/>
                <a:ea typeface="+mn-ea"/>
                <a:cs typeface="+mn-cs"/>
              </a:rPr>
              <a:t>. Because of the physical nature of scrums, injuries can occur, especially in the front row.</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A6ECEC8A-FA6B-46E6-BD9D-8EF2C79AF09B}" type="slidenum">
              <a:rPr lang="en-US" smtClean="0"/>
              <a:t>9</a:t>
            </a:fld>
            <a:endParaRPr lang="en-US"/>
          </a:p>
        </p:txBody>
      </p:sp>
    </p:spTree>
    <p:extLst>
      <p:ext uri="{BB962C8B-B14F-4D97-AF65-F5344CB8AC3E}">
        <p14:creationId xmlns:p14="http://schemas.microsoft.com/office/powerpoint/2010/main" val="1491304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a lengthy planning process which can take a lot of time</a:t>
            </a:r>
          </a:p>
          <a:p>
            <a:r>
              <a:rPr lang="en-US" dirty="0"/>
              <a:t>Write a very big specification (documentation)</a:t>
            </a:r>
          </a:p>
          <a:p>
            <a:r>
              <a:rPr lang="en-US" dirty="0"/>
              <a:t>It is like building a building once the blueprint is done you don’t make any changes</a:t>
            </a:r>
          </a:p>
        </p:txBody>
      </p:sp>
      <p:sp>
        <p:nvSpPr>
          <p:cNvPr id="4" name="Slide Number Placeholder 3"/>
          <p:cNvSpPr>
            <a:spLocks noGrp="1"/>
          </p:cNvSpPr>
          <p:nvPr>
            <p:ph type="sldNum" sz="quarter" idx="10"/>
          </p:nvPr>
        </p:nvSpPr>
        <p:spPr/>
        <p:txBody>
          <a:bodyPr/>
          <a:lstStyle/>
          <a:p>
            <a:fld id="{A6ECEC8A-FA6B-46E6-BD9D-8EF2C79AF09B}" type="slidenum">
              <a:rPr lang="en-US" smtClean="0"/>
              <a:t>10</a:t>
            </a:fld>
            <a:endParaRPr lang="en-US"/>
          </a:p>
        </p:txBody>
      </p:sp>
    </p:spTree>
    <p:extLst>
      <p:ext uri="{BB962C8B-B14F-4D97-AF65-F5344CB8AC3E}">
        <p14:creationId xmlns:p14="http://schemas.microsoft.com/office/powerpoint/2010/main" val="33231070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All the planning is done without fully understanding the product</a:t>
            </a:r>
          </a:p>
          <a:p>
            <a:pPr marL="171450" indent="-171450">
              <a:buFont typeface="Arial" panose="020B0604020202020204" pitchFamily="34" charset="0"/>
              <a:buChar char="•"/>
            </a:pPr>
            <a:r>
              <a:rPr lang="en-US" dirty="0"/>
              <a:t>When developing is done, things get sent back to planning and maybe you need to start over</a:t>
            </a:r>
          </a:p>
          <a:p>
            <a:pPr marL="171450" indent="-171450">
              <a:buFont typeface="Arial" panose="020B0604020202020204" pitchFamily="34" charset="0"/>
              <a:buChar char="•"/>
            </a:pPr>
            <a:r>
              <a:rPr lang="en-US" dirty="0"/>
              <a:t>Developers can be criticized for not understanding the project</a:t>
            </a:r>
          </a:p>
          <a:p>
            <a:pPr marL="171450" indent="-171450">
              <a:buFont typeface="Arial" panose="020B0604020202020204" pitchFamily="34" charset="0"/>
              <a:buChar char="•"/>
            </a:pPr>
            <a:r>
              <a:rPr lang="en-US" dirty="0"/>
              <a:t>This all comes down to many months to getting a project in production</a:t>
            </a:r>
          </a:p>
        </p:txBody>
      </p:sp>
      <p:sp>
        <p:nvSpPr>
          <p:cNvPr id="4" name="Slide Number Placeholder 3"/>
          <p:cNvSpPr>
            <a:spLocks noGrp="1"/>
          </p:cNvSpPr>
          <p:nvPr>
            <p:ph type="sldNum" sz="quarter" idx="10"/>
          </p:nvPr>
        </p:nvSpPr>
        <p:spPr/>
        <p:txBody>
          <a:bodyPr/>
          <a:lstStyle/>
          <a:p>
            <a:fld id="{A6ECEC8A-FA6B-46E6-BD9D-8EF2C79AF09B}" type="slidenum">
              <a:rPr lang="en-US" smtClean="0"/>
              <a:t>11</a:t>
            </a:fld>
            <a:endParaRPr lang="en-US"/>
          </a:p>
        </p:txBody>
      </p:sp>
    </p:spTree>
    <p:extLst>
      <p:ext uri="{BB962C8B-B14F-4D97-AF65-F5344CB8AC3E}">
        <p14:creationId xmlns:p14="http://schemas.microsoft.com/office/powerpoint/2010/main" val="1703206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Just enough planning to get started to build the minimum feature set</a:t>
            </a:r>
          </a:p>
          <a:p>
            <a:pPr marL="171450" indent="-171450">
              <a:buFont typeface="Arial" panose="020B0604020202020204" pitchFamily="34" charset="0"/>
              <a:buChar char="•"/>
            </a:pPr>
            <a:r>
              <a:rPr lang="en-US" dirty="0"/>
              <a:t>Build what was planned</a:t>
            </a:r>
          </a:p>
          <a:p>
            <a:pPr marL="171450" indent="-171450">
              <a:buFont typeface="Arial" panose="020B0604020202020204" pitchFamily="34" charset="0"/>
              <a:buChar char="•"/>
            </a:pPr>
            <a:r>
              <a:rPr lang="en-US" dirty="0"/>
              <a:t>Test that feature set</a:t>
            </a:r>
          </a:p>
          <a:p>
            <a:pPr marL="171450" indent="-171450">
              <a:buFont typeface="Arial" panose="020B0604020202020204" pitchFamily="34" charset="0"/>
              <a:buChar char="•"/>
            </a:pPr>
            <a:r>
              <a:rPr lang="en-US" dirty="0"/>
              <a:t>Review that feature set </a:t>
            </a:r>
          </a:p>
          <a:p>
            <a:pPr marL="171450" indent="-171450">
              <a:buFont typeface="Arial" panose="020B0604020202020204" pitchFamily="34" charset="0"/>
              <a:buChar char="•"/>
            </a:pPr>
            <a:r>
              <a:rPr lang="en-US" dirty="0"/>
              <a:t>At the end we end up with a potentially shippable product</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A6ECEC8A-FA6B-46E6-BD9D-8EF2C79AF09B}" type="slidenum">
              <a:rPr lang="en-US" smtClean="0"/>
              <a:t>12</a:t>
            </a:fld>
            <a:endParaRPr lang="en-US"/>
          </a:p>
        </p:txBody>
      </p:sp>
    </p:spTree>
    <p:extLst>
      <p:ext uri="{BB962C8B-B14F-4D97-AF65-F5344CB8AC3E}">
        <p14:creationId xmlns:p14="http://schemas.microsoft.com/office/powerpoint/2010/main" val="2551394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4CADF7F-459C-4FE6-A98B-8CEF162A2F71}" type="datetime1">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2342513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D06AB7-7CC3-442B-906C-ABBF04C76043}" type="datetime1">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2147628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2AFAF5-E576-4D14-AEB4-0D8B271A9705}" type="datetime1">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41173187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CE1CEA-4D71-444A-B8AD-136AA638F6F4}" type="datetime1">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1649479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91DECEB-2600-4804-B972-935F2E025BDC}" type="datetime1">
              <a:rPr lang="en-US" smtClean="0"/>
              <a:t>4/3/2017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4247726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95E90FA-1F7B-4A85-B699-F9D81E3D3B59}" type="datetime1">
              <a:rPr lang="en-US" smtClean="0"/>
              <a:t>4/3/2017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2279858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7B5A5B7-39C9-43B5-B536-654404A730F4}" type="datetime1">
              <a:rPr lang="en-US" smtClean="0"/>
              <a:t>4/3/2017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4128047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816EF5-E21F-4D7E-9B63-62679E36C791}" type="datetime1">
              <a:rPr lang="en-US" smtClean="0"/>
              <a:t>4/3/2017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1820513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491100-9B23-4AC5-A965-698419C40DE0}" type="datetime1">
              <a:rPr lang="en-US" smtClean="0"/>
              <a:t>4/3/2017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1379781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2B37C84-8C07-4855-B798-81183F5A1B51}" type="datetime1">
              <a:rPr lang="en-US" smtClean="0"/>
              <a:t>4/3/2017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2656185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26EB8AE-0F9A-481A-A984-4551A72D169D}" type="datetime1">
              <a:rPr lang="en-US" smtClean="0"/>
              <a:t>4/3/2017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EE4831-F7A7-4C92-BE32-8661188CEC33}" type="slidenum">
              <a:rPr lang="en-US" smtClean="0"/>
              <a:t>‹#›</a:t>
            </a:fld>
            <a:endParaRPr lang="en-US"/>
          </a:p>
        </p:txBody>
      </p:sp>
    </p:spTree>
    <p:extLst>
      <p:ext uri="{BB962C8B-B14F-4D97-AF65-F5344CB8AC3E}">
        <p14:creationId xmlns:p14="http://schemas.microsoft.com/office/powerpoint/2010/main" val="815779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1393E3-E559-46A6-9051-63896B545F57}" type="datetime1">
              <a:rPr lang="en-US" smtClean="0"/>
              <a:t>4/3/2017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EE4831-F7A7-4C92-BE32-8661188CEC33}" type="slidenum">
              <a:rPr lang="en-US" smtClean="0"/>
              <a:t>‹#›</a:t>
            </a:fld>
            <a:endParaRPr lang="en-US"/>
          </a:p>
        </p:txBody>
      </p:sp>
    </p:spTree>
    <p:extLst>
      <p:ext uri="{BB962C8B-B14F-4D97-AF65-F5344CB8AC3E}">
        <p14:creationId xmlns:p14="http://schemas.microsoft.com/office/powerpoint/2010/main" val="1902589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zDct5d2smY"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www.youtube.com/watch?v=9TycLR0TqF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Agile Development &amp; Scrum</a:t>
            </a:r>
          </a:p>
        </p:txBody>
      </p:sp>
      <p:sp>
        <p:nvSpPr>
          <p:cNvPr id="3" name="Subtitle 2"/>
          <p:cNvSpPr>
            <a:spLocks noGrp="1"/>
          </p:cNvSpPr>
          <p:nvPr>
            <p:ph type="subTitle" idx="1"/>
          </p:nvPr>
        </p:nvSpPr>
        <p:spPr/>
        <p:txBody>
          <a:bodyPr/>
          <a:lstStyle/>
          <a:p>
            <a:r>
              <a:rPr lang="en-US" dirty="0"/>
              <a:t>by</a:t>
            </a:r>
          </a:p>
          <a:p>
            <a:r>
              <a:rPr lang="en-US" dirty="0"/>
              <a:t>Erick Garcia</a:t>
            </a:r>
          </a:p>
        </p:txBody>
      </p:sp>
      <p:pic>
        <p:nvPicPr>
          <p:cNvPr id="1026" name="Picture 2" descr="http://ekiy5aot90-flywheel.netdna-ssl.com/wp-content/uploads/2015/08/segue-blog-segue-blog-problems-adopting-agile-development.png"/>
          <p:cNvPicPr>
            <a:picLocks noChangeAspect="1" noChangeArrowheads="1"/>
          </p:cNvPicPr>
          <p:nvPr/>
        </p:nvPicPr>
        <p:blipFill>
          <a:blip r:embed="rId2">
            <a:clrChange>
              <a:clrFrom>
                <a:srgbClr val="F3F3F4"/>
              </a:clrFrom>
              <a:clrTo>
                <a:srgbClr val="F3F3F4">
                  <a:alpha val="0"/>
                </a:srgbClr>
              </a:clrTo>
            </a:clrChange>
            <a:extLst>
              <a:ext uri="{28A0092B-C50C-407E-A947-70E740481C1C}">
                <a14:useLocalDpi xmlns:a14="http://schemas.microsoft.com/office/drawing/2010/main" val="0"/>
              </a:ext>
            </a:extLst>
          </a:blip>
          <a:srcRect/>
          <a:stretch>
            <a:fillRect/>
          </a:stretch>
        </p:blipFill>
        <p:spPr bwMode="auto">
          <a:xfrm>
            <a:off x="-258501" y="5023983"/>
            <a:ext cx="2381473" cy="187447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stretch>
            <a:fillRect/>
          </a:stretch>
        </p:blipFill>
        <p:spPr>
          <a:xfrm>
            <a:off x="1988062" y="5424827"/>
            <a:ext cx="2202547" cy="1020945"/>
          </a:xfrm>
          <a:prstGeom prst="rect">
            <a:avLst/>
          </a:prstGeom>
        </p:spPr>
      </p:pic>
    </p:spTree>
    <p:extLst>
      <p:ext uri="{BB962C8B-B14F-4D97-AF65-F5344CB8AC3E}">
        <p14:creationId xmlns:p14="http://schemas.microsoft.com/office/powerpoint/2010/main" val="37870519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19922" y="0"/>
            <a:ext cx="12192000" cy="6853238"/>
          </a:xfrm>
          <a:prstGeom prst="rect">
            <a:avLst/>
          </a:prstGeom>
        </p:spPr>
      </p:pic>
      <p:sp>
        <p:nvSpPr>
          <p:cNvPr id="4" name="Slide Number Placeholder 3"/>
          <p:cNvSpPr>
            <a:spLocks noGrp="1"/>
          </p:cNvSpPr>
          <p:nvPr>
            <p:ph type="sldNum" sz="quarter" idx="12"/>
          </p:nvPr>
        </p:nvSpPr>
        <p:spPr/>
        <p:txBody>
          <a:bodyPr/>
          <a:lstStyle/>
          <a:p>
            <a:fld id="{11EE4831-F7A7-4C92-BE32-8661188CEC33}" type="slidenum">
              <a:rPr lang="en-US" smtClean="0"/>
              <a:t>10</a:t>
            </a:fld>
            <a:endParaRPr lang="en-US"/>
          </a:p>
        </p:txBody>
      </p:sp>
    </p:spTree>
    <p:extLst>
      <p:ext uri="{BB962C8B-B14F-4D97-AF65-F5344CB8AC3E}">
        <p14:creationId xmlns:p14="http://schemas.microsoft.com/office/powerpoint/2010/main" val="3302122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0" y="0"/>
            <a:ext cx="12192000" cy="6858000"/>
          </a:xfrm>
          <a:prstGeom prst="rect">
            <a:avLst/>
          </a:prstGeom>
        </p:spPr>
      </p:pic>
      <p:sp>
        <p:nvSpPr>
          <p:cNvPr id="4" name="Slide Number Placeholder 3"/>
          <p:cNvSpPr>
            <a:spLocks noGrp="1"/>
          </p:cNvSpPr>
          <p:nvPr>
            <p:ph type="sldNum" sz="quarter" idx="12"/>
          </p:nvPr>
        </p:nvSpPr>
        <p:spPr/>
        <p:txBody>
          <a:bodyPr/>
          <a:lstStyle/>
          <a:p>
            <a:fld id="{11EE4831-F7A7-4C92-BE32-8661188CEC33}" type="slidenum">
              <a:rPr lang="en-US" smtClean="0"/>
              <a:t>11</a:t>
            </a:fld>
            <a:endParaRPr lang="en-US"/>
          </a:p>
        </p:txBody>
      </p:sp>
    </p:spTree>
    <p:extLst>
      <p:ext uri="{BB962C8B-B14F-4D97-AF65-F5344CB8AC3E}">
        <p14:creationId xmlns:p14="http://schemas.microsoft.com/office/powerpoint/2010/main" val="66008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t="3247"/>
          <a:stretch/>
        </p:blipFill>
        <p:spPr>
          <a:xfrm>
            <a:off x="0" y="224851"/>
            <a:ext cx="12192000" cy="6630767"/>
          </a:xfrm>
          <a:prstGeom prst="rect">
            <a:avLst/>
          </a:prstGeom>
        </p:spPr>
      </p:pic>
      <p:sp>
        <p:nvSpPr>
          <p:cNvPr id="6" name="Slide Number Placeholder 5"/>
          <p:cNvSpPr>
            <a:spLocks noGrp="1"/>
          </p:cNvSpPr>
          <p:nvPr>
            <p:ph type="sldNum" sz="quarter" idx="12"/>
          </p:nvPr>
        </p:nvSpPr>
        <p:spPr/>
        <p:txBody>
          <a:bodyPr/>
          <a:lstStyle/>
          <a:p>
            <a:fld id="{11EE4831-F7A7-4C92-BE32-8661188CEC33}" type="slidenum">
              <a:rPr lang="en-US" smtClean="0"/>
              <a:t>12</a:t>
            </a:fld>
            <a:endParaRPr lang="en-US"/>
          </a:p>
        </p:txBody>
      </p:sp>
    </p:spTree>
    <p:extLst>
      <p:ext uri="{BB962C8B-B14F-4D97-AF65-F5344CB8AC3E}">
        <p14:creationId xmlns:p14="http://schemas.microsoft.com/office/powerpoint/2010/main" val="2978310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11EE4831-F7A7-4C92-BE32-8661188CEC33}" type="slidenum">
              <a:rPr lang="en-US" smtClean="0"/>
              <a:t>13</a:t>
            </a:fld>
            <a:endParaRPr lang="en-US"/>
          </a:p>
        </p:txBody>
      </p:sp>
    </p:spTree>
    <p:extLst>
      <p:ext uri="{BB962C8B-B14F-4D97-AF65-F5344CB8AC3E}">
        <p14:creationId xmlns:p14="http://schemas.microsoft.com/office/powerpoint/2010/main" val="522855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11EE4831-F7A7-4C92-BE32-8661188CEC33}" type="slidenum">
              <a:rPr lang="en-US" smtClean="0"/>
              <a:t>14</a:t>
            </a:fld>
            <a:endParaRPr lang="en-US"/>
          </a:p>
        </p:txBody>
      </p:sp>
    </p:spTree>
    <p:extLst>
      <p:ext uri="{BB962C8B-B14F-4D97-AF65-F5344CB8AC3E}">
        <p14:creationId xmlns:p14="http://schemas.microsoft.com/office/powerpoint/2010/main" val="38247471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11EE4831-F7A7-4C92-BE32-8661188CEC33}" type="slidenum">
              <a:rPr lang="en-US" smtClean="0"/>
              <a:t>15</a:t>
            </a:fld>
            <a:endParaRPr lang="en-US"/>
          </a:p>
        </p:txBody>
      </p:sp>
    </p:spTree>
    <p:extLst>
      <p:ext uri="{BB962C8B-B14F-4D97-AF65-F5344CB8AC3E}">
        <p14:creationId xmlns:p14="http://schemas.microsoft.com/office/powerpoint/2010/main" val="1526350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11EE4831-F7A7-4C92-BE32-8661188CEC33}" type="slidenum">
              <a:rPr lang="en-US" smtClean="0"/>
              <a:t>16</a:t>
            </a:fld>
            <a:endParaRPr lang="en-US"/>
          </a:p>
        </p:txBody>
      </p:sp>
    </p:spTree>
    <p:extLst>
      <p:ext uri="{BB962C8B-B14F-4D97-AF65-F5344CB8AC3E}">
        <p14:creationId xmlns:p14="http://schemas.microsoft.com/office/powerpoint/2010/main" val="1709093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11EE4831-F7A7-4C92-BE32-8661188CEC33}" type="slidenum">
              <a:rPr lang="en-US" smtClean="0"/>
              <a:t>17</a:t>
            </a:fld>
            <a:endParaRPr lang="en-US"/>
          </a:p>
        </p:txBody>
      </p:sp>
    </p:spTree>
    <p:extLst>
      <p:ext uri="{BB962C8B-B14F-4D97-AF65-F5344CB8AC3E}">
        <p14:creationId xmlns:p14="http://schemas.microsoft.com/office/powerpoint/2010/main" val="1171396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0"/>
            <a:ext cx="12192000" cy="6858000"/>
          </a:xfrm>
          <a:prstGeom prst="rect">
            <a:avLst/>
          </a:prstGeom>
        </p:spPr>
      </p:pic>
      <p:sp>
        <p:nvSpPr>
          <p:cNvPr id="6" name="Slide Number Placeholder 5"/>
          <p:cNvSpPr>
            <a:spLocks noGrp="1"/>
          </p:cNvSpPr>
          <p:nvPr>
            <p:ph type="sldNum" sz="quarter" idx="12"/>
          </p:nvPr>
        </p:nvSpPr>
        <p:spPr/>
        <p:txBody>
          <a:bodyPr/>
          <a:lstStyle/>
          <a:p>
            <a:fld id="{11EE4831-F7A7-4C92-BE32-8661188CEC33}" type="slidenum">
              <a:rPr lang="en-US" smtClean="0"/>
              <a:t>18</a:t>
            </a:fld>
            <a:endParaRPr lang="en-US"/>
          </a:p>
        </p:txBody>
      </p:sp>
    </p:spTree>
    <p:extLst>
      <p:ext uri="{BB962C8B-B14F-4D97-AF65-F5344CB8AC3E}">
        <p14:creationId xmlns:p14="http://schemas.microsoft.com/office/powerpoint/2010/main" val="7862145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4" name="Slide Number Placeholder 3"/>
          <p:cNvSpPr>
            <a:spLocks noGrp="1"/>
          </p:cNvSpPr>
          <p:nvPr>
            <p:ph type="sldNum" sz="quarter" idx="12"/>
          </p:nvPr>
        </p:nvSpPr>
        <p:spPr/>
        <p:txBody>
          <a:bodyPr/>
          <a:lstStyle/>
          <a:p>
            <a:fld id="{11EE4831-F7A7-4C92-BE32-8661188CEC33}" type="slidenum">
              <a:rPr lang="en-US" smtClean="0"/>
              <a:t>19</a:t>
            </a:fld>
            <a:endParaRPr lang="en-US"/>
          </a:p>
        </p:txBody>
      </p:sp>
      <p:sp>
        <p:nvSpPr>
          <p:cNvPr id="6" name="Content Placeholder 5"/>
          <p:cNvSpPr>
            <a:spLocks noGrp="1"/>
          </p:cNvSpPr>
          <p:nvPr>
            <p:ph idx="1"/>
          </p:nvPr>
        </p:nvSpPr>
        <p:spPr/>
        <p:txBody>
          <a:bodyPr>
            <a:normAutofit/>
          </a:bodyPr>
          <a:lstStyle/>
          <a:p>
            <a:r>
              <a:rPr lang="en-US" dirty="0">
                <a:hlinkClick r:id="rId3" tooltip="What is Agile Development (Part 1): What is Agile Development?"/>
              </a:rPr>
              <a:t>What is Agile Development (Part 1): What is Agile Development?</a:t>
            </a:r>
            <a:endParaRPr lang="en-US" dirty="0">
              <a:hlinkClick r:id="rId4" tooltip="What is Agile Development (Part 1): What is Agile Development?"/>
            </a:endParaRPr>
          </a:p>
          <a:p>
            <a:r>
              <a:rPr lang="en-US" dirty="0">
                <a:hlinkClick r:id="rId4" tooltip="What is Agile Development (Part 1): What is Agile Development?"/>
              </a:rPr>
              <a:t>Introduction to Scrum - 7 Minutes</a:t>
            </a:r>
            <a:endParaRPr lang="en-US" dirty="0"/>
          </a:p>
          <a:p>
            <a:pPr marL="0" indent="0">
              <a:buNone/>
            </a:pPr>
            <a:endParaRPr lang="en-US" dirty="0"/>
          </a:p>
        </p:txBody>
      </p:sp>
    </p:spTree>
    <p:extLst>
      <p:ext uri="{BB962C8B-B14F-4D97-AF65-F5344CB8AC3E}">
        <p14:creationId xmlns:p14="http://schemas.microsoft.com/office/powerpoint/2010/main" val="2140598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Development is…</a:t>
            </a:r>
          </a:p>
        </p:txBody>
      </p:sp>
      <p:sp>
        <p:nvSpPr>
          <p:cNvPr id="4" name="Slide Number Placeholder 3"/>
          <p:cNvSpPr>
            <a:spLocks noGrp="1"/>
          </p:cNvSpPr>
          <p:nvPr>
            <p:ph type="sldNum" sz="quarter" idx="12"/>
          </p:nvPr>
        </p:nvSpPr>
        <p:spPr/>
        <p:txBody>
          <a:bodyPr/>
          <a:lstStyle/>
          <a:p>
            <a:fld id="{11EE4831-F7A7-4C92-BE32-8661188CEC33}" type="slidenum">
              <a:rPr lang="en-US" smtClean="0"/>
              <a:t>2</a:t>
            </a:fld>
            <a:endParaRPr lang="en-US"/>
          </a:p>
        </p:txBody>
      </p:sp>
      <p:sp>
        <p:nvSpPr>
          <p:cNvPr id="6" name="Content Placeholder 5"/>
          <p:cNvSpPr>
            <a:spLocks noGrp="1"/>
          </p:cNvSpPr>
          <p:nvPr>
            <p:ph idx="1"/>
          </p:nvPr>
        </p:nvSpPr>
        <p:spPr/>
        <p:txBody>
          <a:bodyPr>
            <a:normAutofit/>
          </a:bodyPr>
          <a:lstStyle/>
          <a:p>
            <a:r>
              <a:rPr lang="en-US" dirty="0"/>
              <a:t>A methodology</a:t>
            </a:r>
          </a:p>
          <a:p>
            <a:pPr lvl="1"/>
            <a:r>
              <a:rPr lang="en-US" dirty="0"/>
              <a:t>Its not an exact way of writing requirements</a:t>
            </a:r>
          </a:p>
          <a:p>
            <a:pPr lvl="1"/>
            <a:r>
              <a:rPr lang="en-US" dirty="0"/>
              <a:t>Its more of a project management tool</a:t>
            </a:r>
          </a:p>
          <a:p>
            <a:pPr lvl="1"/>
            <a:r>
              <a:rPr lang="en-US" dirty="0"/>
              <a:t>Flexible</a:t>
            </a:r>
          </a:p>
        </p:txBody>
      </p:sp>
    </p:spTree>
    <p:extLst>
      <p:ext uri="{BB962C8B-B14F-4D97-AF65-F5344CB8AC3E}">
        <p14:creationId xmlns:p14="http://schemas.microsoft.com/office/powerpoint/2010/main" val="2443395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Development is…</a:t>
            </a:r>
          </a:p>
        </p:txBody>
      </p:sp>
      <p:sp>
        <p:nvSpPr>
          <p:cNvPr id="4" name="Slide Number Placeholder 3"/>
          <p:cNvSpPr>
            <a:spLocks noGrp="1"/>
          </p:cNvSpPr>
          <p:nvPr>
            <p:ph type="sldNum" sz="quarter" idx="12"/>
          </p:nvPr>
        </p:nvSpPr>
        <p:spPr/>
        <p:txBody>
          <a:bodyPr/>
          <a:lstStyle/>
          <a:p>
            <a:fld id="{11EE4831-F7A7-4C92-BE32-8661188CEC33}" type="slidenum">
              <a:rPr lang="en-US" smtClean="0"/>
              <a:t>3</a:t>
            </a:fld>
            <a:endParaRPr lang="en-US"/>
          </a:p>
        </p:txBody>
      </p:sp>
      <p:sp>
        <p:nvSpPr>
          <p:cNvPr id="6" name="Content Placeholder 5"/>
          <p:cNvSpPr>
            <a:spLocks noGrp="1"/>
          </p:cNvSpPr>
          <p:nvPr>
            <p:ph idx="1"/>
          </p:nvPr>
        </p:nvSpPr>
        <p:spPr/>
        <p:txBody>
          <a:bodyPr>
            <a:normAutofit/>
          </a:bodyPr>
          <a:lstStyle/>
          <a:p>
            <a:r>
              <a:rPr lang="en-US" dirty="0"/>
              <a:t>A methodology</a:t>
            </a:r>
          </a:p>
          <a:p>
            <a:r>
              <a:rPr lang="en-US" dirty="0"/>
              <a:t>Iterative</a:t>
            </a:r>
          </a:p>
          <a:p>
            <a:pPr lvl="1"/>
            <a:r>
              <a:rPr lang="en-US" dirty="0"/>
              <a:t>Sprint based</a:t>
            </a:r>
          </a:p>
          <a:p>
            <a:pPr lvl="1"/>
            <a:r>
              <a:rPr lang="en-US" dirty="0"/>
              <a:t>Waterfall vs agile development</a:t>
            </a:r>
          </a:p>
        </p:txBody>
      </p:sp>
    </p:spTree>
    <p:extLst>
      <p:ext uri="{BB962C8B-B14F-4D97-AF65-F5344CB8AC3E}">
        <p14:creationId xmlns:p14="http://schemas.microsoft.com/office/powerpoint/2010/main" val="3183062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Development is…</a:t>
            </a:r>
          </a:p>
        </p:txBody>
      </p:sp>
      <p:sp>
        <p:nvSpPr>
          <p:cNvPr id="4" name="Slide Number Placeholder 3"/>
          <p:cNvSpPr>
            <a:spLocks noGrp="1"/>
          </p:cNvSpPr>
          <p:nvPr>
            <p:ph type="sldNum" sz="quarter" idx="12"/>
          </p:nvPr>
        </p:nvSpPr>
        <p:spPr/>
        <p:txBody>
          <a:bodyPr/>
          <a:lstStyle/>
          <a:p>
            <a:fld id="{11EE4831-F7A7-4C92-BE32-8661188CEC33}" type="slidenum">
              <a:rPr lang="en-US" smtClean="0"/>
              <a:t>4</a:t>
            </a:fld>
            <a:endParaRPr lang="en-US"/>
          </a:p>
        </p:txBody>
      </p:sp>
      <p:sp>
        <p:nvSpPr>
          <p:cNvPr id="6" name="Content Placeholder 5"/>
          <p:cNvSpPr>
            <a:spLocks noGrp="1"/>
          </p:cNvSpPr>
          <p:nvPr>
            <p:ph idx="1"/>
          </p:nvPr>
        </p:nvSpPr>
        <p:spPr/>
        <p:txBody>
          <a:bodyPr>
            <a:normAutofit/>
          </a:bodyPr>
          <a:lstStyle/>
          <a:p>
            <a:r>
              <a:rPr lang="en-US" dirty="0"/>
              <a:t>A methodology</a:t>
            </a:r>
          </a:p>
          <a:p>
            <a:r>
              <a:rPr lang="en-US" dirty="0"/>
              <a:t>Iterative</a:t>
            </a:r>
          </a:p>
          <a:p>
            <a:r>
              <a:rPr lang="en-US" dirty="0"/>
              <a:t>Streamlined</a:t>
            </a:r>
          </a:p>
          <a:p>
            <a:pPr lvl="1"/>
            <a:r>
              <a:rPr lang="en-US" dirty="0"/>
              <a:t>Getting the work done vs tons of documentation</a:t>
            </a:r>
          </a:p>
          <a:p>
            <a:pPr lvl="1"/>
            <a:r>
              <a:rPr lang="en-US" dirty="0"/>
              <a:t>Small meetings</a:t>
            </a:r>
          </a:p>
        </p:txBody>
      </p:sp>
    </p:spTree>
    <p:extLst>
      <p:ext uri="{BB962C8B-B14F-4D97-AF65-F5344CB8AC3E}">
        <p14:creationId xmlns:p14="http://schemas.microsoft.com/office/powerpoint/2010/main" val="56497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Development is…</a:t>
            </a:r>
          </a:p>
        </p:txBody>
      </p:sp>
      <p:sp>
        <p:nvSpPr>
          <p:cNvPr id="4" name="Slide Number Placeholder 3"/>
          <p:cNvSpPr>
            <a:spLocks noGrp="1"/>
          </p:cNvSpPr>
          <p:nvPr>
            <p:ph type="sldNum" sz="quarter" idx="12"/>
          </p:nvPr>
        </p:nvSpPr>
        <p:spPr/>
        <p:txBody>
          <a:bodyPr/>
          <a:lstStyle/>
          <a:p>
            <a:fld id="{11EE4831-F7A7-4C92-BE32-8661188CEC33}" type="slidenum">
              <a:rPr lang="en-US" smtClean="0"/>
              <a:t>5</a:t>
            </a:fld>
            <a:endParaRPr lang="en-US"/>
          </a:p>
        </p:txBody>
      </p:sp>
      <p:sp>
        <p:nvSpPr>
          <p:cNvPr id="6" name="Content Placeholder 5"/>
          <p:cNvSpPr>
            <a:spLocks noGrp="1"/>
          </p:cNvSpPr>
          <p:nvPr>
            <p:ph idx="1"/>
          </p:nvPr>
        </p:nvSpPr>
        <p:spPr/>
        <p:txBody>
          <a:bodyPr>
            <a:normAutofit/>
          </a:bodyPr>
          <a:lstStyle/>
          <a:p>
            <a:r>
              <a:rPr lang="en-US" dirty="0"/>
              <a:t>A methodology</a:t>
            </a:r>
          </a:p>
          <a:p>
            <a:r>
              <a:rPr lang="en-US" dirty="0"/>
              <a:t>Iterative</a:t>
            </a:r>
          </a:p>
          <a:p>
            <a:r>
              <a:rPr lang="en-US" dirty="0"/>
              <a:t>Streamlined</a:t>
            </a:r>
          </a:p>
          <a:p>
            <a:r>
              <a:rPr lang="en-US" dirty="0"/>
              <a:t>Time-boxed</a:t>
            </a:r>
          </a:p>
          <a:p>
            <a:pPr lvl="1"/>
            <a:r>
              <a:rPr lang="en-US" dirty="0"/>
              <a:t>Time-based development vs feature-based development</a:t>
            </a:r>
          </a:p>
        </p:txBody>
      </p:sp>
    </p:spTree>
    <p:extLst>
      <p:ext uri="{BB962C8B-B14F-4D97-AF65-F5344CB8AC3E}">
        <p14:creationId xmlns:p14="http://schemas.microsoft.com/office/powerpoint/2010/main" val="1880249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Development is…</a:t>
            </a:r>
          </a:p>
        </p:txBody>
      </p:sp>
      <p:sp>
        <p:nvSpPr>
          <p:cNvPr id="4" name="Slide Number Placeholder 3"/>
          <p:cNvSpPr>
            <a:spLocks noGrp="1"/>
          </p:cNvSpPr>
          <p:nvPr>
            <p:ph type="sldNum" sz="quarter" idx="12"/>
          </p:nvPr>
        </p:nvSpPr>
        <p:spPr/>
        <p:txBody>
          <a:bodyPr/>
          <a:lstStyle/>
          <a:p>
            <a:fld id="{11EE4831-F7A7-4C92-BE32-8661188CEC33}" type="slidenum">
              <a:rPr lang="en-US" smtClean="0"/>
              <a:t>6</a:t>
            </a:fld>
            <a:endParaRPr lang="en-US"/>
          </a:p>
        </p:txBody>
      </p:sp>
      <p:sp>
        <p:nvSpPr>
          <p:cNvPr id="6" name="Content Placeholder 5"/>
          <p:cNvSpPr>
            <a:spLocks noGrp="1"/>
          </p:cNvSpPr>
          <p:nvPr>
            <p:ph idx="1"/>
          </p:nvPr>
        </p:nvSpPr>
        <p:spPr/>
        <p:txBody>
          <a:bodyPr>
            <a:normAutofit/>
          </a:bodyPr>
          <a:lstStyle/>
          <a:p>
            <a:r>
              <a:rPr lang="en-US" dirty="0"/>
              <a:t>A methodology</a:t>
            </a:r>
          </a:p>
          <a:p>
            <a:r>
              <a:rPr lang="en-US" dirty="0"/>
              <a:t>Iterative</a:t>
            </a:r>
          </a:p>
          <a:p>
            <a:r>
              <a:rPr lang="en-US" dirty="0"/>
              <a:t>Streamlined</a:t>
            </a:r>
          </a:p>
          <a:p>
            <a:r>
              <a:rPr lang="en-US" dirty="0"/>
              <a:t>Time-boxed</a:t>
            </a:r>
          </a:p>
          <a:p>
            <a:r>
              <a:rPr lang="en-US" dirty="0"/>
              <a:t>Very Collaborative</a:t>
            </a:r>
          </a:p>
          <a:p>
            <a:pPr lvl="1"/>
            <a:r>
              <a:rPr lang="en-US" dirty="0"/>
              <a:t>You don’t disappear for two weeks and come back with a finished product</a:t>
            </a:r>
          </a:p>
        </p:txBody>
      </p:sp>
    </p:spTree>
    <p:extLst>
      <p:ext uri="{BB962C8B-B14F-4D97-AF65-F5344CB8AC3E}">
        <p14:creationId xmlns:p14="http://schemas.microsoft.com/office/powerpoint/2010/main" val="1800233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Development is…</a:t>
            </a:r>
          </a:p>
        </p:txBody>
      </p:sp>
      <p:sp>
        <p:nvSpPr>
          <p:cNvPr id="4" name="Slide Number Placeholder 3"/>
          <p:cNvSpPr>
            <a:spLocks noGrp="1"/>
          </p:cNvSpPr>
          <p:nvPr>
            <p:ph type="sldNum" sz="quarter" idx="12"/>
          </p:nvPr>
        </p:nvSpPr>
        <p:spPr/>
        <p:txBody>
          <a:bodyPr/>
          <a:lstStyle/>
          <a:p>
            <a:fld id="{11EE4831-F7A7-4C92-BE32-8661188CEC33}" type="slidenum">
              <a:rPr lang="en-US" smtClean="0"/>
              <a:t>7</a:t>
            </a:fld>
            <a:endParaRPr lang="en-US"/>
          </a:p>
        </p:txBody>
      </p:sp>
      <p:sp>
        <p:nvSpPr>
          <p:cNvPr id="6" name="Content Placeholder 5"/>
          <p:cNvSpPr>
            <a:spLocks noGrp="1"/>
          </p:cNvSpPr>
          <p:nvPr>
            <p:ph idx="1"/>
          </p:nvPr>
        </p:nvSpPr>
        <p:spPr/>
        <p:txBody>
          <a:bodyPr>
            <a:normAutofit fontScale="77500" lnSpcReduction="20000"/>
          </a:bodyPr>
          <a:lstStyle/>
          <a:p>
            <a:r>
              <a:rPr lang="en-US" dirty="0"/>
              <a:t>A methodology</a:t>
            </a:r>
          </a:p>
          <a:p>
            <a:pPr lvl="1"/>
            <a:r>
              <a:rPr lang="en-US" dirty="0"/>
              <a:t>Its not an exact way of writing requirements</a:t>
            </a:r>
          </a:p>
          <a:p>
            <a:pPr lvl="1"/>
            <a:r>
              <a:rPr lang="en-US" dirty="0"/>
              <a:t>Its more of a project management tool</a:t>
            </a:r>
          </a:p>
          <a:p>
            <a:pPr lvl="1"/>
            <a:r>
              <a:rPr lang="en-US" dirty="0"/>
              <a:t>Flexible</a:t>
            </a:r>
          </a:p>
          <a:p>
            <a:r>
              <a:rPr lang="en-US" dirty="0"/>
              <a:t>Iterative</a:t>
            </a:r>
          </a:p>
          <a:p>
            <a:pPr lvl="1"/>
            <a:r>
              <a:rPr lang="en-US" dirty="0"/>
              <a:t>Sprint based</a:t>
            </a:r>
          </a:p>
          <a:p>
            <a:pPr lvl="1"/>
            <a:r>
              <a:rPr lang="en-US" dirty="0"/>
              <a:t>Waterfall vs agile development</a:t>
            </a:r>
          </a:p>
          <a:p>
            <a:r>
              <a:rPr lang="en-US" dirty="0"/>
              <a:t>Streamlined</a:t>
            </a:r>
          </a:p>
          <a:p>
            <a:pPr lvl="1"/>
            <a:r>
              <a:rPr lang="en-US" dirty="0"/>
              <a:t>Getting the work done vs tons of documentation</a:t>
            </a:r>
          </a:p>
          <a:p>
            <a:pPr lvl="1"/>
            <a:r>
              <a:rPr lang="en-US" dirty="0"/>
              <a:t>Small meetings</a:t>
            </a:r>
          </a:p>
          <a:p>
            <a:r>
              <a:rPr lang="en-US" dirty="0"/>
              <a:t>Time-boxed</a:t>
            </a:r>
          </a:p>
          <a:p>
            <a:pPr lvl="1"/>
            <a:r>
              <a:rPr lang="en-US" dirty="0"/>
              <a:t>Time-based development vs feature-based development</a:t>
            </a:r>
          </a:p>
          <a:p>
            <a:r>
              <a:rPr lang="en-US" dirty="0"/>
              <a:t>Very Collaborative</a:t>
            </a:r>
          </a:p>
          <a:p>
            <a:pPr lvl="1"/>
            <a:r>
              <a:rPr lang="en-US" dirty="0"/>
              <a:t>You don’t disappear for two weeks and come back with a finished product</a:t>
            </a:r>
          </a:p>
        </p:txBody>
      </p:sp>
    </p:spTree>
    <p:extLst>
      <p:ext uri="{BB962C8B-B14F-4D97-AF65-F5344CB8AC3E}">
        <p14:creationId xmlns:p14="http://schemas.microsoft.com/office/powerpoint/2010/main" val="4246855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524000" y="1871868"/>
            <a:ext cx="9144000" cy="2387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5400" dirty="0"/>
              <a:t>Real-world Scenario</a:t>
            </a:r>
          </a:p>
        </p:txBody>
      </p:sp>
      <p:sp>
        <p:nvSpPr>
          <p:cNvPr id="10" name="Slide Number Placeholder 9"/>
          <p:cNvSpPr>
            <a:spLocks noGrp="1"/>
          </p:cNvSpPr>
          <p:nvPr>
            <p:ph type="sldNum" sz="quarter" idx="12"/>
          </p:nvPr>
        </p:nvSpPr>
        <p:spPr/>
        <p:txBody>
          <a:bodyPr/>
          <a:lstStyle/>
          <a:p>
            <a:fld id="{11EE4831-F7A7-4C92-BE32-8661188CEC33}" type="slidenum">
              <a:rPr lang="en-US" smtClean="0"/>
              <a:t>8</a:t>
            </a:fld>
            <a:endParaRPr lang="en-US"/>
          </a:p>
        </p:txBody>
      </p:sp>
    </p:spTree>
    <p:extLst>
      <p:ext uri="{BB962C8B-B14F-4D97-AF65-F5344CB8AC3E}">
        <p14:creationId xmlns:p14="http://schemas.microsoft.com/office/powerpoint/2010/main" val="1983498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dirty="0"/>
              <a:t>Scrum is…</a:t>
            </a:r>
          </a:p>
        </p:txBody>
      </p:sp>
      <p:sp>
        <p:nvSpPr>
          <p:cNvPr id="4" name="Slide Number Placeholder 3"/>
          <p:cNvSpPr>
            <a:spLocks noGrp="1"/>
          </p:cNvSpPr>
          <p:nvPr>
            <p:ph type="sldNum" sz="quarter" idx="12"/>
          </p:nvPr>
        </p:nvSpPr>
        <p:spPr/>
        <p:txBody>
          <a:bodyPr/>
          <a:lstStyle/>
          <a:p>
            <a:fld id="{11EE4831-F7A7-4C92-BE32-8661188CEC33}" type="slidenum">
              <a:rPr lang="en-US" smtClean="0"/>
              <a:t>9</a:t>
            </a:fld>
            <a:endParaRPr lang="en-US"/>
          </a:p>
        </p:txBody>
      </p:sp>
      <p:sp>
        <p:nvSpPr>
          <p:cNvPr id="6" name="Content Placeholder 5"/>
          <p:cNvSpPr>
            <a:spLocks noGrp="1"/>
          </p:cNvSpPr>
          <p:nvPr>
            <p:ph idx="1"/>
          </p:nvPr>
        </p:nvSpPr>
        <p:spPr/>
        <p:txBody>
          <a:bodyPr>
            <a:normAutofit/>
          </a:bodyPr>
          <a:lstStyle/>
          <a:p>
            <a:r>
              <a:rPr lang="en-US" dirty="0"/>
              <a:t>Not an acronym</a:t>
            </a:r>
          </a:p>
          <a:p>
            <a:r>
              <a:rPr lang="en-US" dirty="0"/>
              <a:t>An iterative and incremental agile software development framework for managing product development.</a:t>
            </a:r>
          </a:p>
        </p:txBody>
      </p:sp>
      <p:pic>
        <p:nvPicPr>
          <p:cNvPr id="2050" name="Picture 2" descr="Image result for scrum rugb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1938" y="3618355"/>
            <a:ext cx="4781862" cy="23554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8238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989</Words>
  <Application>Microsoft Office PowerPoint</Application>
  <PresentationFormat>Widescreen</PresentationFormat>
  <Paragraphs>149</Paragraphs>
  <Slides>19</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Agile Development &amp; Scrum</vt:lpstr>
      <vt:lpstr>Agile Development is…</vt:lpstr>
      <vt:lpstr>Agile Development is…</vt:lpstr>
      <vt:lpstr>Agile Development is…</vt:lpstr>
      <vt:lpstr>Agile Development is…</vt:lpstr>
      <vt:lpstr>Agile Development is…</vt:lpstr>
      <vt:lpstr>Agile Development is…</vt:lpstr>
      <vt:lpstr>PowerPoint Presentation</vt:lpstr>
      <vt:lpstr>Scrum 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 Development</dc:title>
  <dc:creator>Erick Garcia</dc:creator>
  <cp:lastModifiedBy>Erick Garcia</cp:lastModifiedBy>
  <cp:revision>11</cp:revision>
  <dcterms:created xsi:type="dcterms:W3CDTF">2017-04-03T16:52:19Z</dcterms:created>
  <dcterms:modified xsi:type="dcterms:W3CDTF">2017-04-03T17:53:31Z</dcterms:modified>
</cp:coreProperties>
</file>

<file path=docProps/thumbnail.jpeg>
</file>